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handoutMasterIdLst>
    <p:handoutMasterId r:id="rId20"/>
  </p:handoutMasterIdLst>
  <p:sldIdLst>
    <p:sldId id="264" r:id="rId2"/>
    <p:sldId id="265" r:id="rId3"/>
    <p:sldId id="280" r:id="rId4"/>
    <p:sldId id="271" r:id="rId5"/>
    <p:sldId id="270" r:id="rId6"/>
    <p:sldId id="269" r:id="rId7"/>
    <p:sldId id="273" r:id="rId8"/>
    <p:sldId id="272" r:id="rId9"/>
    <p:sldId id="268" r:id="rId10"/>
    <p:sldId id="279" r:id="rId11"/>
    <p:sldId id="276" r:id="rId12"/>
    <p:sldId id="267" r:id="rId13"/>
    <p:sldId id="266" r:id="rId14"/>
    <p:sldId id="275" r:id="rId15"/>
    <p:sldId id="277" r:id="rId16"/>
    <p:sldId id="278" r:id="rId17"/>
    <p:sldId id="281" r:id="rId18"/>
    <p:sldId id="283" r:id="rId1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78" autoAdjust="0"/>
    <p:restoredTop sz="94599"/>
  </p:normalViewPr>
  <p:slideViewPr>
    <p:cSldViewPr snapToGrid="0">
      <p:cViewPr varScale="1">
        <p:scale>
          <a:sx n="106" d="100"/>
          <a:sy n="106" d="100"/>
        </p:scale>
        <p:origin x="2288" y="168"/>
      </p:cViewPr>
      <p:guideLst>
        <p:guide orient="horz" pos="16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C595932-7314-4D07-8E37-B1B182572C54}" type="datetimeFigureOut">
              <a:rPr lang="nl-NL"/>
              <a:pPr>
                <a:defRPr/>
              </a:pPr>
              <a:t>12-03-21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3C49BBC-5F36-483F-BB52-23929B04CF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685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MFooter"/>
          <p:cNvSpPr>
            <a:spLocks noGrp="1" noChangeArrowheads="1"/>
          </p:cNvSpPr>
          <p:nvPr>
            <p:ph type="ftr" sz="quarter" idx="11"/>
          </p:nvPr>
        </p:nvSpPr>
        <p:spPr>
          <a:xfrm>
            <a:off x="5003800" y="6308725"/>
            <a:ext cx="2895600" cy="288925"/>
          </a:xfrm>
          <a:ex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MTitle"/>
          <p:cNvSpPr>
            <a:spLocks noGrp="1" noChangeArrowheads="1"/>
          </p:cNvSpPr>
          <p:nvPr>
            <p:ph type="ctrTitle" sz="quarter"/>
          </p:nvPr>
        </p:nvSpPr>
        <p:spPr>
          <a:xfrm>
            <a:off x="4989170" y="3913631"/>
            <a:ext cx="3816350" cy="429768"/>
          </a:xfrm>
          <a:noFill/>
          <a:ln/>
          <a:extLst/>
        </p:spPr>
        <p:txBody>
          <a:bodyPr lIns="0" tIns="0" rIns="0" bIns="0" anchor="b" anchorCtr="0"/>
          <a:lstStyle>
            <a:lvl1pPr>
              <a:defRPr sz="2400" b="0" i="0">
                <a:solidFill>
                  <a:schemeClr val="accent1"/>
                </a:solidFill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1" name="TMSub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03800" y="4491532"/>
            <a:ext cx="3816350" cy="1313955"/>
          </a:xfrm>
          <a:extLst/>
        </p:spPr>
        <p:txBody>
          <a:bodyPr lIns="0" tIns="0" rIns="0" bIns="0"/>
          <a:lstStyle>
            <a:lvl1pPr marL="0" indent="0">
              <a:buClr>
                <a:schemeClr val="tx1"/>
              </a:buClr>
              <a:buFont typeface="Arial" pitchFamily="34" charset="0"/>
              <a:buNone/>
              <a:tabLst/>
              <a:defRPr sz="11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Klik om het opmaakprofiel van de modelondertitel te bewerken</a:t>
            </a:r>
          </a:p>
        </p:txBody>
      </p:sp>
      <p:sp>
        <p:nvSpPr>
          <p:cNvPr id="13" name="Rechthoek 12"/>
          <p:cNvSpPr/>
          <p:nvPr userDrawn="1"/>
        </p:nvSpPr>
        <p:spPr bwMode="auto">
          <a:xfrm>
            <a:off x="0" y="0"/>
            <a:ext cx="4571999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4" y="2388990"/>
            <a:ext cx="2800649" cy="12283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 descr="Zorg dat u afbeelding staand is"/>
          <p:cNvSpPr>
            <a:spLocks noGrp="1" noChangeAspect="1"/>
          </p:cNvSpPr>
          <p:nvPr>
            <p:ph type="pic" idx="10"/>
          </p:nvPr>
        </p:nvSpPr>
        <p:spPr bwMode="auto">
          <a:xfrm>
            <a:off x="-1" y="0"/>
            <a:ext cx="4572001" cy="6858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MFooter"/>
          <p:cNvSpPr>
            <a:spLocks noGrp="1" noChangeArrowheads="1"/>
          </p:cNvSpPr>
          <p:nvPr>
            <p:ph type="ftr" sz="quarter" idx="11"/>
          </p:nvPr>
        </p:nvSpPr>
        <p:spPr>
          <a:xfrm>
            <a:off x="5003800" y="6308725"/>
            <a:ext cx="2895600" cy="288925"/>
          </a:xfrm>
          <a:ex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MTitle"/>
          <p:cNvSpPr>
            <a:spLocks noGrp="1" noChangeArrowheads="1"/>
          </p:cNvSpPr>
          <p:nvPr>
            <p:ph type="ctrTitle" sz="quarter"/>
          </p:nvPr>
        </p:nvSpPr>
        <p:spPr>
          <a:xfrm>
            <a:off x="4989170" y="3913631"/>
            <a:ext cx="3816350" cy="429768"/>
          </a:xfrm>
          <a:noFill/>
          <a:ln/>
          <a:extLst/>
        </p:spPr>
        <p:txBody>
          <a:bodyPr lIns="0" tIns="0" rIns="0" bIns="0" anchor="b" anchorCtr="0"/>
          <a:lstStyle>
            <a:lvl1pPr>
              <a:defRPr sz="2400" b="0" i="0" baseline="0">
                <a:solidFill>
                  <a:schemeClr val="accent1"/>
                </a:solidFill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9" name="TMSub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03800" y="4491532"/>
            <a:ext cx="3816350" cy="1313955"/>
          </a:xfrm>
          <a:extLst/>
        </p:spPr>
        <p:txBody>
          <a:bodyPr lIns="0" tIns="0" rIns="0" bIns="0"/>
          <a:lstStyle>
            <a:lvl1pPr marL="0" indent="0">
              <a:buClr>
                <a:schemeClr val="tx1"/>
              </a:buClr>
              <a:buFont typeface="Arial" pitchFamily="34" charset="0"/>
              <a:buNone/>
              <a:tabLst/>
              <a:defRPr sz="11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Klik om het opmaakprofiel van de modelondertitel te bewerken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4" y="2388990"/>
            <a:ext cx="2800649" cy="12283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Koppen en tussenkopjes in rood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hpPagina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6A8E0-714E-491C-9ED2-34E6018120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Koppen en tussenkopjes in rood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2289658"/>
            <a:ext cx="4038600" cy="39254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3425" y="2289658"/>
            <a:ext cx="4038600" cy="39254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shpPagina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34194-C26F-4B07-8590-87F37BB08D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3775" y="1470354"/>
            <a:ext cx="8229600" cy="70806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Koppen en tussenkopjes in rood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2281580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2921342"/>
            <a:ext cx="4040188" cy="321611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2281580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921342"/>
            <a:ext cx="4041775" cy="321611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F750-66DB-4BD9-8A96-B0A830F984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Koppen en tussenkopjes in rood</a:t>
            </a:r>
          </a:p>
        </p:txBody>
      </p:sp>
      <p:sp>
        <p:nvSpPr>
          <p:cNvPr id="3" name="shpPagina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7F1B7-DC8A-4AD9-BA0D-0DB417225F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Pagina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15FEA-6D55-40EC-B753-2713CE4E16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013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Koppen en tussenkopjes in rood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96973"/>
            <a:ext cx="5111750" cy="382918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2189"/>
            <a:ext cx="3008313" cy="3575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shpPagina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A484-3C8E-4592-BA50-C502344ED30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Koppen en tussenkopjes in rood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1833"/>
            <a:ext cx="5486400" cy="33157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shpPagina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FBE4-7BED-440D-91DC-8A831BB5C2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 descr="Placeholder_Color_Down"/>
          <p:cNvSpPr/>
          <p:nvPr/>
        </p:nvSpPr>
        <p:spPr bwMode="auto">
          <a:xfrm>
            <a:off x="0" y="6324600"/>
            <a:ext cx="91694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10" name="Rechthoek 9" descr="Placeholder_Color_Up"/>
          <p:cNvSpPr/>
          <p:nvPr/>
        </p:nvSpPr>
        <p:spPr bwMode="auto">
          <a:xfrm>
            <a:off x="0" y="0"/>
            <a:ext cx="9169400" cy="1079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3076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2275028"/>
            <a:ext cx="8229600" cy="391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dirty="0"/>
          </a:p>
        </p:txBody>
      </p:sp>
      <p:sp>
        <p:nvSpPr>
          <p:cNvPr id="103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4650" y="6378575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FFFFFF"/>
                </a:solidFill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39BB766B-B999-4BF5-938E-0CF2FB3A3E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07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468470"/>
            <a:ext cx="82296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Koppen en tussenkopjes in rood</a:t>
            </a:r>
          </a:p>
        </p:txBody>
      </p:sp>
      <p:sp>
        <p:nvSpPr>
          <p:cNvPr id="1028" name="shpDatum"/>
          <p:cNvSpPr>
            <a:spLocks noChangeArrowheads="1"/>
          </p:cNvSpPr>
          <p:nvPr/>
        </p:nvSpPr>
        <p:spPr bwMode="auto">
          <a:xfrm>
            <a:off x="4486275" y="6597650"/>
            <a:ext cx="4157663" cy="317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kumimoji="0" lang="en-US" sz="1000">
              <a:solidFill>
                <a:srgbClr val="FFFFFF"/>
              </a:solidFill>
              <a:ea typeface="ＭＳ Ｐゴシック" pitchFamily="-128" charset="-128"/>
              <a:cs typeface="+mn-cs"/>
            </a:endParaRPr>
          </a:p>
        </p:txBody>
      </p:sp>
      <p:sp>
        <p:nvSpPr>
          <p:cNvPr id="1029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84218" y="6374562"/>
            <a:ext cx="449884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FFFFFF"/>
                </a:solidFill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37" y="5497902"/>
            <a:ext cx="1650656" cy="723971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43" r:id="rId1"/>
    <p:sldLayoutId id="2147483946" r:id="rId2"/>
    <p:sldLayoutId id="2147483881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40000"/>
        <a:buFont typeface="Arial" pitchFamily="34" charset="0"/>
        <a:buChar char="•"/>
        <a:defRPr sz="19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r>
              <a:rPr lang="en-US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52425" y="1179712"/>
            <a:ext cx="8229600" cy="571500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r>
              <a:rPr lang="en-US" dirty="0"/>
              <a:t> – Ronde door Nederland (8)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52425" y="1660359"/>
            <a:ext cx="8229600" cy="4532760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/>
              <a:t>Wageningen University &amp; Research </a:t>
            </a:r>
          </a:p>
          <a:p>
            <a:pPr marL="0" indent="0">
              <a:buNone/>
            </a:pPr>
            <a:r>
              <a:rPr lang="nl-NL" sz="1400" dirty="0"/>
              <a:t>Per project en/of jaar meten van: </a:t>
            </a:r>
          </a:p>
          <a:p>
            <a:pPr marL="0" indent="0">
              <a:buNone/>
            </a:pPr>
            <a:r>
              <a:rPr lang="nl-NL" sz="1400" b="1" dirty="0"/>
              <a:t>Kwantitatief (per project en jaar tenzij anders aangegeven)</a:t>
            </a:r>
            <a:endParaRPr lang="en-US" sz="1400" b="1" dirty="0"/>
          </a:p>
          <a:p>
            <a:pPr lvl="0"/>
            <a:r>
              <a:rPr lang="nl-NL" sz="1400" dirty="0"/>
              <a:t>Aantal projecten ((half)jaarthema en bijvangst) </a:t>
            </a:r>
            <a:endParaRPr lang="en-US" sz="1400" dirty="0"/>
          </a:p>
          <a:p>
            <a:pPr lvl="0"/>
            <a:r>
              <a:rPr lang="nl-NL" sz="1400" dirty="0"/>
              <a:t>Aantal betrokken kennisinstellingen</a:t>
            </a:r>
            <a:endParaRPr lang="en-US" sz="1400" dirty="0"/>
          </a:p>
          <a:p>
            <a:pPr lvl="0"/>
            <a:r>
              <a:rPr lang="nl-NL" sz="1400" dirty="0"/>
              <a:t>Aantal betrokken gemeentelijke medewerkers</a:t>
            </a:r>
            <a:endParaRPr lang="en-US" sz="1400" dirty="0"/>
          </a:p>
          <a:p>
            <a:pPr lvl="0"/>
            <a:r>
              <a:rPr lang="nl-NL" sz="1400" dirty="0"/>
              <a:t>Aantal betrokken medewerkers (docent, onderzoeker en coach) per kennisinstelling</a:t>
            </a:r>
            <a:endParaRPr lang="en-US" sz="1400" dirty="0"/>
          </a:p>
          <a:p>
            <a:pPr lvl="0"/>
            <a:r>
              <a:rPr lang="nl-NL" sz="1400" dirty="0"/>
              <a:t>Aantal betrokken studenten per kennisinstelling</a:t>
            </a:r>
            <a:endParaRPr lang="en-US" sz="1400" dirty="0"/>
          </a:p>
          <a:p>
            <a:pPr lvl="0"/>
            <a:r>
              <a:rPr lang="nl-NL" sz="1400" dirty="0"/>
              <a:t>Verbonden aan/met andere/ nieuwe projecten? (per project)</a:t>
            </a:r>
            <a:endParaRPr lang="en-US" sz="1400" dirty="0"/>
          </a:p>
          <a:p>
            <a:pPr lvl="0"/>
            <a:r>
              <a:rPr lang="nl-NL" sz="1400" dirty="0"/>
              <a:t>Zichtbaarheid voor samenleving _&gt;...x gepubliceerd via media? (per project)</a:t>
            </a:r>
          </a:p>
          <a:p>
            <a:pPr lvl="0"/>
            <a:endParaRPr lang="en-US" sz="1400" dirty="0"/>
          </a:p>
          <a:p>
            <a:pPr marL="0" indent="0">
              <a:buNone/>
            </a:pPr>
            <a:r>
              <a:rPr lang="nl-NL" sz="1400" b="1" dirty="0"/>
              <a:t>Kwalitatief (per project tenzij anders aangegeven)</a:t>
            </a:r>
            <a:endParaRPr lang="en-US" sz="1400" b="1" dirty="0"/>
          </a:p>
          <a:p>
            <a:pPr lvl="0"/>
            <a:r>
              <a:rPr lang="nl-NL" sz="1400" dirty="0"/>
              <a:t>Beïnvloeding onderwijsinnovatie (per jaar)</a:t>
            </a:r>
            <a:endParaRPr lang="en-US" sz="1400" dirty="0"/>
          </a:p>
          <a:p>
            <a:pPr lvl="0"/>
            <a:r>
              <a:rPr lang="nl-NL" sz="1400" dirty="0"/>
              <a:t>Percepties ophalen (student, opdrachtgever, docent, eventueel andere stakeholder) </a:t>
            </a:r>
            <a:endParaRPr lang="en-US" sz="1400" dirty="0"/>
          </a:p>
          <a:p>
            <a:pPr lvl="0"/>
            <a:r>
              <a:rPr lang="nl-NL" sz="1400" dirty="0"/>
              <a:t>Meerwaarde studentinzet voor opdrachtgever</a:t>
            </a:r>
            <a:endParaRPr lang="en-US" sz="1400" dirty="0"/>
          </a:p>
          <a:p>
            <a:pPr lvl="0"/>
            <a:r>
              <a:rPr lang="nl-NL" sz="1400" dirty="0"/>
              <a:t>Beïnvloeding betrokkenheid van student bij stad/ regio/ opgave</a:t>
            </a:r>
          </a:p>
          <a:p>
            <a:pPr lvl="0"/>
            <a:r>
              <a:rPr lang="nl-NL" sz="1400" dirty="0"/>
              <a:t>Beïnvloeding beleidsthema’s gemeenten (ook per jaar)</a:t>
            </a:r>
            <a:endParaRPr lang="en-GB" sz="1400" dirty="0"/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511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27748-A45E-9444-8C20-73BC1C7C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179712"/>
            <a:ext cx="8229600" cy="571500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r>
              <a:rPr lang="en-US" dirty="0"/>
              <a:t> – Ronde door Nederland (9)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F8E51A-DF0E-B943-9F24-97C709A0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751212"/>
            <a:ext cx="8229600" cy="3918090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/>
              <a:t>Wageningen University &amp; Research </a:t>
            </a:r>
          </a:p>
          <a:p>
            <a:pPr marL="0" indent="0">
              <a:buNone/>
            </a:pPr>
            <a:r>
              <a:rPr lang="en-GB" sz="1400" dirty="0"/>
              <a:t>Start </a:t>
            </a:r>
            <a:r>
              <a:rPr lang="en-GB" sz="1400" dirty="0" err="1"/>
              <a:t>eerste</a:t>
            </a:r>
            <a:r>
              <a:rPr lang="en-GB" sz="1400" dirty="0"/>
              <a:t> pilots </a:t>
            </a:r>
            <a:r>
              <a:rPr lang="en-GB" sz="1400" dirty="0" err="1"/>
              <a:t>rond</a:t>
            </a:r>
            <a:r>
              <a:rPr lang="en-GB" sz="1400" dirty="0"/>
              <a:t> </a:t>
            </a:r>
            <a:r>
              <a:rPr lang="en-GB" sz="1400" dirty="0" err="1"/>
              <a:t>Impactmeting</a:t>
            </a:r>
            <a:r>
              <a:rPr lang="en-GB" sz="1400" dirty="0"/>
              <a:t>: op 3 </a:t>
            </a:r>
            <a:r>
              <a:rPr lang="en-GB" sz="1400" dirty="0" err="1"/>
              <a:t>momenten</a:t>
            </a:r>
            <a:r>
              <a:rPr lang="en-GB" sz="1400" dirty="0"/>
              <a:t>, </a:t>
            </a:r>
            <a:r>
              <a:rPr lang="en-GB" sz="1400" dirty="0" err="1"/>
              <a:t>vanuit</a:t>
            </a:r>
            <a:r>
              <a:rPr lang="en-GB" sz="1400" dirty="0"/>
              <a:t> 3 </a:t>
            </a:r>
            <a:r>
              <a:rPr lang="en-GB" sz="1400" dirty="0" err="1"/>
              <a:t>perspectieven</a:t>
            </a:r>
            <a:r>
              <a:rPr lang="en-GB" sz="1400" dirty="0"/>
              <a:t> (student, docent </a:t>
            </a:r>
            <a:r>
              <a:rPr lang="en-GB" sz="1400" dirty="0" err="1"/>
              <a:t>en</a:t>
            </a:r>
            <a:r>
              <a:rPr lang="en-GB" sz="1400" dirty="0"/>
              <a:t> </a:t>
            </a:r>
            <a:r>
              <a:rPr lang="en-GB" sz="1400" dirty="0" err="1"/>
              <a:t>opdrachtgever</a:t>
            </a:r>
            <a:r>
              <a:rPr lang="en-GB" sz="1400" dirty="0"/>
              <a:t>), </a:t>
            </a:r>
            <a:r>
              <a:rPr lang="en-GB" sz="1400" dirty="0" err="1"/>
              <a:t>een</a:t>
            </a:r>
            <a:r>
              <a:rPr lang="en-GB" sz="1400" dirty="0"/>
              <a:t> interview </a:t>
            </a:r>
            <a:r>
              <a:rPr lang="en-GB" sz="1400" dirty="0" err="1"/>
              <a:t>tijdens</a:t>
            </a:r>
            <a:r>
              <a:rPr lang="en-GB" sz="1400" dirty="0"/>
              <a:t> </a:t>
            </a:r>
            <a:r>
              <a:rPr lang="en-GB" sz="1400" dirty="0" err="1"/>
              <a:t>studenteninzet</a:t>
            </a:r>
            <a:r>
              <a:rPr lang="en-GB" sz="1400" dirty="0"/>
              <a:t> project over hoe het </a:t>
            </a:r>
            <a:r>
              <a:rPr lang="en-GB" sz="1400" dirty="0" err="1"/>
              <a:t>ging</a:t>
            </a:r>
            <a:r>
              <a:rPr lang="en-GB" sz="1400" dirty="0"/>
              <a:t> </a:t>
            </a:r>
            <a:r>
              <a:rPr lang="en-GB" sz="1400" dirty="0" err="1"/>
              <a:t>en</a:t>
            </a:r>
            <a:r>
              <a:rPr lang="en-GB" sz="1400" dirty="0"/>
              <a:t> wat het </a:t>
            </a:r>
            <a:r>
              <a:rPr lang="en-GB" sz="1400" dirty="0" err="1"/>
              <a:t>bracht</a:t>
            </a:r>
            <a:r>
              <a:rPr lang="en-GB" sz="1400" dirty="0"/>
              <a:t>.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nl-NL" sz="1400" b="1" dirty="0"/>
              <a:t>Begin </a:t>
            </a:r>
          </a:p>
          <a:p>
            <a:pPr marL="0" indent="0">
              <a:buNone/>
            </a:pPr>
            <a:r>
              <a:rPr lang="nl-NL" sz="1400" dirty="0"/>
              <a:t>Doel: Motivatie en verwachtingen helder krijgen.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b="1" dirty="0"/>
              <a:t>Halverwege </a:t>
            </a:r>
          </a:p>
          <a:p>
            <a:pPr marL="0" indent="0">
              <a:buNone/>
            </a:pPr>
            <a:r>
              <a:rPr lang="nl-NL" sz="1400" dirty="0"/>
              <a:t>Doel: Feeling krijgen met wat er speelt en hoe het gaat.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b="1" dirty="0"/>
              <a:t>Eind </a:t>
            </a:r>
          </a:p>
          <a:p>
            <a:pPr marL="0" indent="0">
              <a:buNone/>
            </a:pPr>
            <a:r>
              <a:rPr lang="nl-NL" sz="1400" dirty="0"/>
              <a:t>Doel: Ophalen hoe dit project heeft bijgedragen aan een rijke leeromgeving en aan </a:t>
            </a:r>
            <a:r>
              <a:rPr lang="en-US" sz="1400" dirty="0"/>
              <a:t>project/</a:t>
            </a:r>
            <a:r>
              <a:rPr lang="en-US" sz="1400" dirty="0" err="1"/>
              <a:t>initiatief</a:t>
            </a:r>
            <a:r>
              <a:rPr lang="en-US" sz="1400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99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52425" y="1191744"/>
            <a:ext cx="8229600" cy="571500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r>
              <a:rPr lang="en-US" dirty="0"/>
              <a:t> – Ronde door Nederland(10)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52425" y="1763244"/>
            <a:ext cx="8229600" cy="442987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/>
              <a:t>Hanzehogeschool</a:t>
            </a:r>
            <a:r>
              <a:rPr lang="en-US" sz="1800" b="1" dirty="0"/>
              <a:t> – WIJS </a:t>
            </a:r>
          </a:p>
          <a:p>
            <a:pPr marL="0" indent="0">
              <a:buNone/>
            </a:pPr>
            <a:r>
              <a:rPr lang="nl-NL" sz="1600" dirty="0"/>
              <a:t>WIJS meet de impact per doel aan de hand van de volgende categorieën: 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- Activiteiten</a:t>
            </a:r>
          </a:p>
          <a:p>
            <a:pPr marL="0" indent="0">
              <a:buNone/>
            </a:pPr>
            <a:r>
              <a:rPr lang="nl-NL" sz="1600" dirty="0"/>
              <a:t>- Output (kwantitatief)</a:t>
            </a:r>
          </a:p>
          <a:p>
            <a:pPr marL="0" indent="0">
              <a:buNone/>
            </a:pPr>
            <a:r>
              <a:rPr lang="nl-NL" sz="1600" dirty="0"/>
              <a:t>- </a:t>
            </a:r>
            <a:r>
              <a:rPr lang="nl-NL" sz="1600" dirty="0" err="1"/>
              <a:t>Outcome</a:t>
            </a:r>
            <a:r>
              <a:rPr lang="nl-NL" sz="1600" dirty="0"/>
              <a:t> (kwalitatief)</a:t>
            </a:r>
          </a:p>
          <a:p>
            <a:pPr marL="0" indent="0">
              <a:buNone/>
            </a:pPr>
            <a:r>
              <a:rPr lang="nl-NL" sz="1600" dirty="0"/>
              <a:t>- Impact.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Categorieën </a:t>
            </a:r>
            <a:r>
              <a:rPr lang="nl-NL" sz="1600" dirty="0" err="1"/>
              <a:t>obv</a:t>
            </a:r>
            <a:r>
              <a:rPr lang="nl-NL" sz="1600" dirty="0"/>
              <a:t> de Verandertheorie </a:t>
            </a:r>
          </a:p>
          <a:p>
            <a:pPr marL="0" indent="0">
              <a:buNone/>
            </a:pPr>
            <a:r>
              <a:rPr lang="nl-NL" sz="1600" dirty="0"/>
              <a:t>(De Groot en </a:t>
            </a:r>
            <a:r>
              <a:rPr lang="nl-NL" sz="1600" dirty="0" err="1"/>
              <a:t>Mateman</a:t>
            </a:r>
            <a:r>
              <a:rPr lang="nl-NL" sz="1600" dirty="0"/>
              <a:t>, 2014)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E13781-5528-EE4E-BC92-CA721B8A3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63" y="2957602"/>
            <a:ext cx="4635834" cy="32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2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52425" y="1179712"/>
            <a:ext cx="8229600" cy="571500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r>
              <a:rPr lang="en-US" dirty="0"/>
              <a:t> – Ronde door Nederland(11)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52425" y="1835433"/>
            <a:ext cx="8229600" cy="435768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/>
              <a:t>Hanzehogeschool</a:t>
            </a:r>
            <a:r>
              <a:rPr lang="en-US" sz="1800" b="1" dirty="0"/>
              <a:t> – WIJS </a:t>
            </a:r>
          </a:p>
          <a:p>
            <a:pPr marL="0" indent="0">
              <a:buNone/>
            </a:pPr>
            <a:r>
              <a:rPr lang="nl-NL" sz="1600" dirty="0"/>
              <a:t>Per doel voor impactmeting vastgesteld welke dataverzamelingsmethoden ingezet worden, </a:t>
            </a:r>
            <a:r>
              <a:rPr lang="nl-NL" sz="1600" dirty="0" err="1"/>
              <a:t>obv</a:t>
            </a:r>
            <a:r>
              <a:rPr lang="nl-NL" sz="1600" dirty="0"/>
              <a:t> twee groepssessies met projectleiders, medewerkers, een lector en senioronderzoeker. </a:t>
            </a:r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r>
              <a:rPr lang="nl-NL" sz="1600" b="1" dirty="0"/>
              <a:t>Impactmeting op WIJS doel 1:  Studenten relevante praktijkervaring op laten doen </a:t>
            </a:r>
          </a:p>
          <a:p>
            <a:pPr marL="0" indent="0">
              <a:buNone/>
            </a:pPr>
            <a:r>
              <a:rPr lang="nl-NL" sz="1600" b="1" dirty="0"/>
              <a:t>- </a:t>
            </a:r>
            <a:r>
              <a:rPr lang="nl-NL" sz="1600" dirty="0"/>
              <a:t>Zelfscan als meetinstrument. Indicatoren zelfscan </a:t>
            </a:r>
            <a:r>
              <a:rPr lang="nl-NL" sz="1600" dirty="0" err="1"/>
              <a:t>obv</a:t>
            </a:r>
            <a:r>
              <a:rPr lang="nl-NL" sz="1600" dirty="0"/>
              <a:t> 21st </a:t>
            </a:r>
            <a:r>
              <a:rPr lang="nl-NL" sz="1600" dirty="0" err="1"/>
              <a:t>century</a:t>
            </a:r>
            <a:r>
              <a:rPr lang="nl-NL" sz="1600" dirty="0"/>
              <a:t> skills. </a:t>
            </a:r>
          </a:p>
          <a:p>
            <a:pPr>
              <a:buFontTx/>
              <a:buChar char="-"/>
            </a:pPr>
            <a:r>
              <a:rPr lang="nl-NL" sz="1600" dirty="0"/>
              <a:t>Zelfscan individueel ingevuld door alle (mbo/hbo/wo) studenten die voor langere tijd via WIJS worden ingezet in de Groningse samenleving.</a:t>
            </a:r>
          </a:p>
          <a:p>
            <a:pPr>
              <a:buFontTx/>
              <a:buChar char="-"/>
            </a:pPr>
            <a:r>
              <a:rPr lang="nl-NL" sz="1600" dirty="0"/>
              <a:t>Zelfscan heeft 3 onderdelen: </a:t>
            </a:r>
          </a:p>
          <a:p>
            <a:pPr lvl="1">
              <a:buFontTx/>
              <a:buChar char="-"/>
            </a:pPr>
            <a:r>
              <a:rPr lang="nl-NL" sz="1600" dirty="0"/>
              <a:t>een nulmeting (zelf in te vullen door de student)</a:t>
            </a:r>
          </a:p>
          <a:p>
            <a:pPr lvl="1">
              <a:buFontTx/>
              <a:buChar char="-"/>
            </a:pPr>
            <a:r>
              <a:rPr lang="nl-NL" sz="1600" dirty="0"/>
              <a:t>een nameting (zelf in te vullen door de student na inzet via WIJS)</a:t>
            </a:r>
          </a:p>
          <a:p>
            <a:pPr lvl="1">
              <a:buFontTx/>
              <a:buChar char="-"/>
            </a:pPr>
            <a:r>
              <a:rPr lang="nl-NL" sz="1600" dirty="0"/>
              <a:t>een (na)meting door een betrokken ander.</a:t>
            </a:r>
          </a:p>
          <a:p>
            <a:pPr marL="0" indent="0">
              <a:buNone/>
            </a:pPr>
            <a:r>
              <a:rPr lang="nl-NL" sz="1600" b="1" dirty="0"/>
              <a:t>-</a:t>
            </a:r>
            <a:r>
              <a:rPr lang="nl-NL" sz="1600" dirty="0"/>
              <a:t> Vervolgens uitgenodigd voor een interview.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127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F5E1B0E-B872-A342-9728-02E0FD616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9" y="1132763"/>
            <a:ext cx="6364708" cy="5101767"/>
          </a:xfrm>
        </p:spPr>
      </p:pic>
    </p:spTree>
    <p:extLst>
      <p:ext uri="{BB962C8B-B14F-4D97-AF65-F5344CB8AC3E}">
        <p14:creationId xmlns:p14="http://schemas.microsoft.com/office/powerpoint/2010/main" val="425544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52425" y="1179712"/>
            <a:ext cx="8229600" cy="571500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r>
              <a:rPr lang="en-US" dirty="0"/>
              <a:t> – Ronde door Nederland(12)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52425" y="1835433"/>
            <a:ext cx="8229600" cy="435768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/>
              <a:t>Hanzehogeschool</a:t>
            </a:r>
            <a:r>
              <a:rPr lang="en-US" sz="1800" b="1" dirty="0"/>
              <a:t> – WIJS </a:t>
            </a:r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r>
              <a:rPr lang="nl-NL" sz="1600" b="1" dirty="0"/>
              <a:t>Impactmeting op WIJS doel 2: Een bijdrage leveren aan de ontwikkeling van de stad, de wijk, ommeland en inwoners.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Data verzameld via interviews met inwoners. </a:t>
            </a:r>
          </a:p>
          <a:p>
            <a:pPr lvl="1">
              <a:buFontTx/>
              <a:buChar char="-"/>
            </a:pPr>
            <a:r>
              <a:rPr lang="nl-NL" sz="1600" dirty="0"/>
              <a:t>Let wel: de inwoners zijn niet heel betrouwbaar qua dataverzameling. Bijv. door taalbarrière, waardoor je bepaalde vragen qua zelfinzicht lastig kunt bevragen. </a:t>
            </a:r>
            <a:r>
              <a:rPr lang="nl-NL" sz="1600" b="1" dirty="0"/>
              <a:t> </a:t>
            </a:r>
            <a:endParaRPr lang="nl-NL" sz="1600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err="1"/>
              <a:t>Impactmeting</a:t>
            </a:r>
            <a:r>
              <a:rPr lang="en-US" sz="1600" b="1" dirty="0"/>
              <a:t> op WIJS </a:t>
            </a:r>
            <a:r>
              <a:rPr lang="en-US" sz="1600" b="1" dirty="0" err="1"/>
              <a:t>doel</a:t>
            </a:r>
            <a:r>
              <a:rPr lang="en-US" sz="1600" b="1" dirty="0"/>
              <a:t> 3: </a:t>
            </a:r>
            <a:r>
              <a:rPr lang="nl-NL" sz="1600" b="1" dirty="0"/>
              <a:t>Extra hulpbronnen aanbieden voor Groningers. </a:t>
            </a:r>
          </a:p>
          <a:p>
            <a:pPr marL="0" indent="0">
              <a:buNone/>
            </a:pPr>
            <a:r>
              <a:rPr lang="nl-NL" sz="1600" dirty="0"/>
              <a:t>Dit hoort eigenlijk bij doel 2, maar is opgesplitst in: </a:t>
            </a:r>
          </a:p>
          <a:p>
            <a:pPr marL="0" indent="0">
              <a:buNone/>
            </a:pPr>
            <a:r>
              <a:rPr lang="nl-NL" sz="1600" dirty="0"/>
              <a:t>1. samenleving versterken </a:t>
            </a:r>
          </a:p>
          <a:p>
            <a:pPr marL="0" indent="0">
              <a:buNone/>
            </a:pPr>
            <a:r>
              <a:rPr lang="nl-NL" sz="1600" dirty="0"/>
              <a:t>2. individuele inwoner versterken (door versterken individuele </a:t>
            </a:r>
          </a:p>
          <a:p>
            <a:pPr marL="0" indent="0">
              <a:buNone/>
            </a:pPr>
            <a:r>
              <a:rPr lang="nl-NL" sz="1600" dirty="0"/>
              <a:t>inwoners, ook de samenleving versterken) 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995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52425" y="1179712"/>
            <a:ext cx="8229600" cy="571500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r>
              <a:rPr lang="en-US" dirty="0"/>
              <a:t> – Ronde door Nederland(13)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52425" y="1835433"/>
            <a:ext cx="8229600" cy="435768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/>
              <a:t>Hanzehogeschool</a:t>
            </a:r>
            <a:r>
              <a:rPr lang="en-US" sz="1800" b="1" dirty="0"/>
              <a:t> – WIJS </a:t>
            </a:r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r>
              <a:rPr lang="nl-NL" sz="1600" b="1" dirty="0"/>
              <a:t>Impactmeting op WIJS doel 4: Studenten motiveren tot actief burgerschap en ondernemerschap</a:t>
            </a:r>
          </a:p>
          <a:p>
            <a:pPr marL="0" indent="0">
              <a:buNone/>
            </a:pPr>
            <a:r>
              <a:rPr lang="nl-NL" sz="1600" dirty="0"/>
              <a:t>Input via beginmeting en eindmeting </a:t>
            </a:r>
            <a:r>
              <a:rPr lang="nl-NL" sz="1600" dirty="0" err="1"/>
              <a:t>mbv</a:t>
            </a:r>
            <a:r>
              <a:rPr lang="nl-NL" sz="1600" dirty="0"/>
              <a:t> zelfscan (zie doel 1), aangevuld met interviews.</a:t>
            </a:r>
            <a:endParaRPr lang="nl-NL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13889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203775"/>
            <a:ext cx="8229600" cy="571500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r>
              <a:rPr lang="en-US" dirty="0"/>
              <a:t> – Ronde door Nederland(14)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775275"/>
            <a:ext cx="8229600" cy="4417843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/>
              <a:t>Tilburg University – Impact Programma</a:t>
            </a:r>
          </a:p>
          <a:p>
            <a:pPr marL="457200" lvl="1" indent="0">
              <a:buNone/>
            </a:pPr>
            <a:r>
              <a:rPr lang="en-US" sz="1400" u="sng" dirty="0"/>
              <a:t>Output, Outcome, Societal impact </a:t>
            </a:r>
          </a:p>
          <a:p>
            <a:pPr marL="457200" lvl="1" indent="0">
              <a:buNone/>
            </a:pPr>
            <a:r>
              <a:rPr lang="nl-NL" sz="1400" i="1" dirty="0"/>
              <a:t>(Bron: KNAW rapport ‘Maatschappelijke impact in kaart’ (2018)</a:t>
            </a:r>
          </a:p>
          <a:p>
            <a:pPr marL="457200" lvl="1" indent="0">
              <a:buNone/>
            </a:pPr>
            <a:r>
              <a:rPr lang="nl-NL" sz="1400" u="sng" dirty="0" err="1"/>
              <a:t>Societal</a:t>
            </a:r>
            <a:r>
              <a:rPr lang="nl-NL" sz="1400" u="sng" dirty="0"/>
              <a:t> impact</a:t>
            </a:r>
            <a:r>
              <a:rPr lang="nl-NL" sz="1400" dirty="0"/>
              <a:t>: lange termijn dus lastig te meten. Kwantitatief en kwalitatief in kaart brengen welke determinanten tot impact kunnen leiden (</a:t>
            </a:r>
            <a:r>
              <a:rPr lang="nl-NL" sz="1400" dirty="0" err="1"/>
              <a:t>pathway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impact)</a:t>
            </a:r>
          </a:p>
          <a:p>
            <a:pPr marL="457200" lvl="1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dirty="0">
                <a:solidFill>
                  <a:srgbClr val="0070C0"/>
                </a:solidFill>
              </a:rPr>
              <a:t>Kwantitatief</a:t>
            </a:r>
          </a:p>
          <a:p>
            <a:pPr lvl="1"/>
            <a:r>
              <a:rPr lang="nl-NL" sz="1400" dirty="0"/>
              <a:t>Aantal strategische partnerschappen</a:t>
            </a:r>
          </a:p>
          <a:p>
            <a:pPr lvl="1"/>
            <a:r>
              <a:rPr lang="nl-NL" sz="1400" dirty="0"/>
              <a:t>Aantal publicaties</a:t>
            </a:r>
          </a:p>
          <a:p>
            <a:pPr lvl="1"/>
            <a:r>
              <a:rPr lang="nl-NL" sz="1400" dirty="0"/>
              <a:t>Aantal promovendi</a:t>
            </a:r>
          </a:p>
          <a:p>
            <a:pPr lvl="1"/>
            <a:r>
              <a:rPr lang="nl-NL" sz="1400" dirty="0"/>
              <a:t>Activiteiten: disseminatie </a:t>
            </a:r>
            <a:r>
              <a:rPr lang="nl-NL" sz="1400" dirty="0" err="1"/>
              <a:t>resulaten</a:t>
            </a:r>
            <a:endParaRPr lang="nl-NL" sz="1400" dirty="0"/>
          </a:p>
          <a:p>
            <a:pPr lvl="1"/>
            <a:r>
              <a:rPr lang="nl-NL" sz="1400" dirty="0"/>
              <a:t>Aantal bijzonder hoogleraren (link naar maatschappelijke organisatie)</a:t>
            </a:r>
          </a:p>
          <a:p>
            <a:pPr lvl="1"/>
            <a:r>
              <a:rPr lang="nl-NL" sz="1400" dirty="0"/>
              <a:t>Externe </a:t>
            </a:r>
            <a:r>
              <a:rPr lang="nl-NL" sz="1400" dirty="0" err="1"/>
              <a:t>funding</a:t>
            </a:r>
            <a:r>
              <a:rPr lang="nl-NL" sz="1400" dirty="0"/>
              <a:t> </a:t>
            </a:r>
          </a:p>
          <a:p>
            <a:pPr lvl="1"/>
            <a:r>
              <a:rPr lang="nl-NL" sz="1400" dirty="0"/>
              <a:t>Aantal projecten met maatschappelijke partners</a:t>
            </a:r>
          </a:p>
          <a:p>
            <a:pPr lvl="1"/>
            <a:r>
              <a:rPr lang="nl-NL" sz="1400" dirty="0"/>
              <a:t>Aantal mediaoptredens</a:t>
            </a:r>
          </a:p>
          <a:p>
            <a:pPr lvl="1"/>
            <a:r>
              <a:rPr lang="nl-NL" sz="1400" dirty="0"/>
              <a:t>Aantal consultaties (bv. hoogleraren in adviesraden bij ministeries)</a:t>
            </a:r>
          </a:p>
          <a:p>
            <a:pPr lvl="1"/>
            <a:r>
              <a:rPr lang="nl-NL" sz="1400" dirty="0" err="1"/>
              <a:t>etc</a:t>
            </a:r>
            <a:endParaRPr lang="nl-NL" sz="1400" dirty="0"/>
          </a:p>
          <a:p>
            <a:pPr marL="0" indent="0">
              <a:buNone/>
            </a:pPr>
            <a:endParaRPr lang="nl-NL" sz="1600" i="1" dirty="0"/>
          </a:p>
        </p:txBody>
      </p:sp>
    </p:spTree>
    <p:extLst>
      <p:ext uri="{BB962C8B-B14F-4D97-AF65-F5344CB8AC3E}">
        <p14:creationId xmlns:p14="http://schemas.microsoft.com/office/powerpoint/2010/main" val="129085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220667"/>
            <a:ext cx="8229600" cy="571500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648326"/>
            <a:ext cx="8229600" cy="424304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err="1">
                <a:solidFill>
                  <a:srgbClr val="0070C0"/>
                </a:solidFill>
              </a:rPr>
              <a:t>Kwalitatief</a:t>
            </a:r>
            <a:r>
              <a:rPr lang="en-US" sz="1400" b="1" dirty="0">
                <a:solidFill>
                  <a:srgbClr val="0070C0"/>
                </a:solidFill>
              </a:rPr>
              <a:t>: </a:t>
            </a:r>
            <a:r>
              <a:rPr lang="en-US" sz="1400" b="1" dirty="0" err="1">
                <a:solidFill>
                  <a:srgbClr val="0070C0"/>
                </a:solidFill>
              </a:rPr>
              <a:t>voorbeeld</a:t>
            </a:r>
            <a:endParaRPr lang="en-US" sz="1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b="1" dirty="0" err="1"/>
              <a:t>Ilabs</a:t>
            </a:r>
            <a:r>
              <a:rPr lang="en-US" sz="1600" b="1" dirty="0"/>
              <a:t> (Impact labs) in City Deal Tilburg</a:t>
            </a:r>
          </a:p>
          <a:p>
            <a:pPr lvl="1"/>
            <a:r>
              <a:rPr lang="en-US" sz="1600" dirty="0" err="1"/>
              <a:t>Interdisciplinaire</a:t>
            </a:r>
            <a:r>
              <a:rPr lang="en-US" sz="1600" dirty="0"/>
              <a:t> </a:t>
            </a:r>
            <a:r>
              <a:rPr lang="en-US" sz="1600" dirty="0" err="1"/>
              <a:t>groepen</a:t>
            </a:r>
            <a:r>
              <a:rPr lang="en-US" sz="1600" dirty="0"/>
              <a:t> 5-6 </a:t>
            </a:r>
            <a:r>
              <a:rPr lang="en-US" sz="1600" dirty="0" err="1"/>
              <a:t>studenten</a:t>
            </a:r>
            <a:endParaRPr lang="en-US" sz="1600" dirty="0"/>
          </a:p>
          <a:p>
            <a:pPr lvl="1"/>
            <a:r>
              <a:rPr lang="en-US" sz="1600" dirty="0"/>
              <a:t>Concrete </a:t>
            </a:r>
            <a:r>
              <a:rPr lang="en-US" sz="1600" dirty="0" err="1"/>
              <a:t>toepassing</a:t>
            </a:r>
            <a:r>
              <a:rPr lang="en-US" sz="1600" dirty="0"/>
              <a:t> skills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kennis</a:t>
            </a:r>
            <a:endParaRPr lang="en-US" sz="1600" dirty="0"/>
          </a:p>
          <a:p>
            <a:pPr lvl="1"/>
            <a:r>
              <a:rPr lang="en-US" sz="1600" dirty="0" err="1"/>
              <a:t>Samenwerking</a:t>
            </a:r>
            <a:r>
              <a:rPr lang="en-US" sz="1600" dirty="0"/>
              <a:t> met experts </a:t>
            </a:r>
            <a:r>
              <a:rPr lang="en-US" sz="1600" dirty="0" err="1"/>
              <a:t>universiteit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externe</a:t>
            </a:r>
            <a:r>
              <a:rPr lang="en-US" sz="1600" dirty="0"/>
              <a:t> stakeholders</a:t>
            </a:r>
          </a:p>
          <a:p>
            <a:pPr marL="0" indent="-103187">
              <a:buNone/>
            </a:pPr>
            <a:endParaRPr lang="en-US" sz="1600" i="1" dirty="0"/>
          </a:p>
          <a:p>
            <a:pPr marL="0" indent="-103187">
              <a:buNone/>
            </a:pPr>
            <a:r>
              <a:rPr lang="en-US" sz="1600" i="1" dirty="0" err="1"/>
              <a:t>Ervaringen</a:t>
            </a:r>
            <a:r>
              <a:rPr lang="en-US" sz="1600" i="1" dirty="0"/>
              <a:t> Stakeholders</a:t>
            </a:r>
            <a:r>
              <a:rPr lang="en-US" sz="1600" dirty="0"/>
              <a:t>: </a:t>
            </a:r>
            <a:r>
              <a:rPr lang="en-US" sz="1600" dirty="0" err="1"/>
              <a:t>wetenschappelijke</a:t>
            </a:r>
            <a:r>
              <a:rPr lang="en-US" sz="1600" dirty="0"/>
              <a:t> input </a:t>
            </a:r>
            <a:r>
              <a:rPr lang="en-US" sz="1600" dirty="0" err="1"/>
              <a:t>studenten</a:t>
            </a:r>
            <a:r>
              <a:rPr lang="en-US" sz="1600" dirty="0"/>
              <a:t> heel </a:t>
            </a:r>
            <a:r>
              <a:rPr lang="en-US" sz="1600" dirty="0" err="1"/>
              <a:t>waardevol</a:t>
            </a:r>
            <a:r>
              <a:rPr lang="en-US" sz="1600" dirty="0"/>
              <a:t> om </a:t>
            </a:r>
            <a:r>
              <a:rPr lang="en-US" sz="1600" dirty="0" err="1"/>
              <a:t>volgende</a:t>
            </a:r>
            <a:r>
              <a:rPr lang="en-US" sz="1600" dirty="0"/>
              <a:t> </a:t>
            </a:r>
            <a:r>
              <a:rPr lang="en-US" sz="1600" dirty="0" err="1"/>
              <a:t>stappen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zetten</a:t>
            </a:r>
            <a:r>
              <a:rPr lang="en-US" sz="1600" dirty="0"/>
              <a:t>. </a:t>
            </a:r>
            <a:r>
              <a:rPr lang="en-US" sz="1600" dirty="0" err="1"/>
              <a:t>Studenten</a:t>
            </a:r>
            <a:r>
              <a:rPr lang="en-US" sz="1600" dirty="0"/>
              <a:t> </a:t>
            </a:r>
            <a:r>
              <a:rPr lang="en-US" sz="1600" dirty="0" err="1"/>
              <a:t>zijn</a:t>
            </a:r>
            <a:r>
              <a:rPr lang="en-US" sz="1600" dirty="0"/>
              <a:t> heel </a:t>
            </a:r>
            <a:r>
              <a:rPr lang="en-US" sz="1600" dirty="0" err="1"/>
              <a:t>toegankelijk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kort</a:t>
            </a:r>
            <a:r>
              <a:rPr lang="en-US" sz="1600" dirty="0"/>
              <a:t> </a:t>
            </a:r>
            <a:r>
              <a:rPr lang="en-US" sz="1600" dirty="0" err="1"/>
              <a:t>tijdspad</a:t>
            </a:r>
            <a:r>
              <a:rPr lang="en-US" sz="1600" dirty="0"/>
              <a:t> wat </a:t>
            </a:r>
            <a:r>
              <a:rPr lang="en-US" sz="1600" dirty="0" err="1"/>
              <a:t>aansluit</a:t>
            </a:r>
            <a:r>
              <a:rPr lang="en-US" sz="1600" dirty="0"/>
              <a:t> </a:t>
            </a:r>
            <a:r>
              <a:rPr lang="en-US" sz="1600" dirty="0" err="1"/>
              <a:t>bij</a:t>
            </a:r>
            <a:r>
              <a:rPr lang="en-US" sz="1600" dirty="0"/>
              <a:t> de </a:t>
            </a:r>
            <a:r>
              <a:rPr lang="en-US" sz="1600" dirty="0" err="1"/>
              <a:t>praktijk</a:t>
            </a:r>
            <a:r>
              <a:rPr lang="en-US" sz="1600" dirty="0"/>
              <a:t>. </a:t>
            </a:r>
            <a:r>
              <a:rPr lang="en-US" sz="1600" dirty="0" err="1"/>
              <a:t>Kennis</a:t>
            </a:r>
            <a:r>
              <a:rPr lang="en-US" sz="1600" dirty="0"/>
              <a:t> </a:t>
            </a:r>
            <a:r>
              <a:rPr lang="en-US" sz="1600" dirty="0" err="1"/>
              <a:t>nú</a:t>
            </a:r>
            <a:r>
              <a:rPr lang="en-US" sz="1600" dirty="0"/>
              <a:t> </a:t>
            </a:r>
            <a:r>
              <a:rPr lang="en-US" sz="1600" dirty="0" err="1"/>
              <a:t>nodig</a:t>
            </a:r>
            <a:r>
              <a:rPr lang="en-US" sz="1600" dirty="0"/>
              <a:t>!</a:t>
            </a:r>
          </a:p>
          <a:p>
            <a:pPr marL="0" indent="-103187">
              <a:buNone/>
            </a:pPr>
            <a:endParaRPr lang="en-US" sz="1600" i="1" dirty="0"/>
          </a:p>
          <a:p>
            <a:pPr marL="0" indent="-103187">
              <a:buNone/>
            </a:pPr>
            <a:r>
              <a:rPr lang="en-US" sz="1600" i="1" dirty="0" err="1"/>
              <a:t>Ervaringen</a:t>
            </a:r>
            <a:r>
              <a:rPr lang="en-US" sz="1600" i="1" dirty="0"/>
              <a:t> </a:t>
            </a:r>
            <a:r>
              <a:rPr lang="en-US" sz="1600" i="1" dirty="0" err="1"/>
              <a:t>studenten</a:t>
            </a:r>
            <a:r>
              <a:rPr lang="en-US" sz="1600" dirty="0"/>
              <a:t>: </a:t>
            </a:r>
            <a:r>
              <a:rPr lang="en-US" sz="1600" dirty="0" err="1"/>
              <a:t>kennis</a:t>
            </a:r>
            <a:r>
              <a:rPr lang="en-US" sz="1600" dirty="0"/>
              <a:t> </a:t>
            </a:r>
            <a:r>
              <a:rPr lang="en-US" sz="1600" dirty="0" err="1"/>
              <a:t>meteen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de </a:t>
            </a:r>
            <a:r>
              <a:rPr lang="en-US" sz="1600" dirty="0" err="1"/>
              <a:t>praktijk</a:t>
            </a:r>
            <a:r>
              <a:rPr lang="en-US" sz="1600" dirty="0"/>
              <a:t> </a:t>
            </a:r>
            <a:r>
              <a:rPr lang="en-US" sz="1600" dirty="0" err="1"/>
              <a:t>ontwikkelen</a:t>
            </a:r>
            <a:r>
              <a:rPr lang="en-US" sz="1600" dirty="0"/>
              <a:t> – </a:t>
            </a:r>
            <a:r>
              <a:rPr lang="en-US" sz="1600" dirty="0" err="1"/>
              <a:t>dat</a:t>
            </a:r>
            <a:r>
              <a:rPr lang="en-US" sz="1600" dirty="0"/>
              <a:t> </a:t>
            </a:r>
            <a:r>
              <a:rPr lang="en-US" sz="1600" dirty="0" err="1"/>
              <a:t>geeft</a:t>
            </a:r>
            <a:r>
              <a:rPr lang="en-US" sz="1600" dirty="0"/>
              <a:t> </a:t>
            </a:r>
            <a:r>
              <a:rPr lang="en-US" sz="1600" dirty="0" err="1"/>
              <a:t>echt</a:t>
            </a:r>
            <a:r>
              <a:rPr lang="en-US" sz="1600" dirty="0"/>
              <a:t> </a:t>
            </a:r>
            <a:r>
              <a:rPr lang="en-US" sz="1600" dirty="0" err="1"/>
              <a:t>meerwaarde</a:t>
            </a:r>
            <a:r>
              <a:rPr lang="en-US" sz="1600" dirty="0"/>
              <a:t> </a:t>
            </a:r>
            <a:r>
              <a:rPr lang="en-US" sz="1600" dirty="0" err="1"/>
              <a:t>naast</a:t>
            </a:r>
            <a:r>
              <a:rPr lang="en-US" sz="1600" dirty="0"/>
              <a:t> de </a:t>
            </a:r>
            <a:r>
              <a:rPr lang="en-US" sz="1600" dirty="0" err="1"/>
              <a:t>studie</a:t>
            </a:r>
            <a:r>
              <a:rPr lang="en-US" sz="1600" dirty="0"/>
              <a:t>. </a:t>
            </a:r>
          </a:p>
          <a:p>
            <a:pPr marL="0" indent="-103187">
              <a:buNone/>
            </a:pPr>
            <a:r>
              <a:rPr lang="en-US" sz="1600" dirty="0" err="1"/>
              <a:t>Volgende</a:t>
            </a:r>
            <a:r>
              <a:rPr lang="en-US" sz="1600" dirty="0"/>
              <a:t> </a:t>
            </a:r>
            <a:r>
              <a:rPr lang="en-US" sz="1600" dirty="0" err="1"/>
              <a:t>stap</a:t>
            </a:r>
            <a:r>
              <a:rPr lang="en-US" sz="1600" dirty="0"/>
              <a:t>: </a:t>
            </a:r>
            <a:r>
              <a:rPr lang="en-US" sz="1600" dirty="0" err="1"/>
              <a:t>opbrengst</a:t>
            </a:r>
            <a:r>
              <a:rPr lang="en-US" sz="1600" dirty="0"/>
              <a:t> </a:t>
            </a:r>
            <a:r>
              <a:rPr lang="en-US" sz="1600" dirty="0" err="1"/>
              <a:t>studenten</a:t>
            </a:r>
            <a:r>
              <a:rPr lang="en-US" sz="1600" dirty="0"/>
              <a:t> </a:t>
            </a:r>
            <a:r>
              <a:rPr lang="en-US" sz="1600" dirty="0" err="1"/>
              <a:t>verder</a:t>
            </a:r>
            <a:r>
              <a:rPr lang="en-US" sz="1600" dirty="0"/>
              <a:t> </a:t>
            </a:r>
            <a:r>
              <a:rPr lang="en-US" sz="1600" dirty="0" err="1"/>
              <a:t>ontwikkelen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in </a:t>
            </a:r>
            <a:r>
              <a:rPr lang="en-US" sz="1600" dirty="0" err="1"/>
              <a:t>kaart</a:t>
            </a:r>
            <a:r>
              <a:rPr lang="en-US" sz="1600" dirty="0"/>
              <a:t> </a:t>
            </a:r>
            <a:r>
              <a:rPr lang="en-US" sz="1600" dirty="0" err="1"/>
              <a:t>brengen</a:t>
            </a:r>
            <a:endParaRPr lang="en-US" sz="1600" dirty="0"/>
          </a:p>
          <a:p>
            <a:endParaRPr lang="nl-NL" dirty="0"/>
          </a:p>
        </p:txBody>
      </p:sp>
      <p:pic>
        <p:nvPicPr>
          <p:cNvPr id="4" name="Picture 2" descr="10F124EF33C7674B9D857F14BBBB21CB@m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2" y="97574"/>
            <a:ext cx="3180074" cy="224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27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52425" y="1143618"/>
            <a:ext cx="8229600" cy="571500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r>
              <a:rPr lang="en-US" dirty="0"/>
              <a:t> – Ronde door Nederland (1)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52425" y="1715119"/>
            <a:ext cx="8229600" cy="4478000"/>
          </a:xfrm>
        </p:spPr>
        <p:txBody>
          <a:bodyPr/>
          <a:lstStyle/>
          <a:p>
            <a:pPr marL="0" indent="0">
              <a:buNone/>
            </a:pPr>
            <a:r>
              <a:rPr lang="nl-NL" sz="1600" b="1" dirty="0"/>
              <a:t>Welke impact wil je meten? </a:t>
            </a:r>
          </a:p>
          <a:p>
            <a:pPr marL="0" indent="0">
              <a:buNone/>
            </a:pPr>
            <a:endParaRPr lang="nl-NL" sz="1400" i="1" dirty="0"/>
          </a:p>
          <a:p>
            <a:pPr marL="0" indent="0">
              <a:buNone/>
            </a:pPr>
            <a:r>
              <a:rPr lang="nl-NL" sz="1400" i="1" dirty="0"/>
              <a:t>“Naast het onderscheid in </a:t>
            </a:r>
            <a:r>
              <a:rPr lang="nl-NL" sz="1400" b="1" i="1" dirty="0"/>
              <a:t>kennisvraag</a:t>
            </a:r>
            <a:r>
              <a:rPr lang="nl-NL" sz="1400" i="1" dirty="0"/>
              <a:t> (onderzoek) en </a:t>
            </a:r>
            <a:r>
              <a:rPr lang="nl-NL" sz="1400" b="1" i="1" dirty="0"/>
              <a:t>hulpvraag</a:t>
            </a:r>
            <a:r>
              <a:rPr lang="nl-NL" sz="1400" i="1" dirty="0"/>
              <a:t> (projecten) kun je de impact natuurlijk ook op drie plekken meten: </a:t>
            </a:r>
          </a:p>
          <a:p>
            <a:pPr>
              <a:buFontTx/>
              <a:buChar char="-"/>
            </a:pPr>
            <a:r>
              <a:rPr lang="nl-NL" sz="1400" i="1" dirty="0"/>
              <a:t>bij de </a:t>
            </a:r>
            <a:r>
              <a:rPr lang="nl-NL" sz="1400" b="1" i="1" dirty="0"/>
              <a:t>studenten</a:t>
            </a:r>
            <a:r>
              <a:rPr lang="nl-NL" sz="1400" i="1" dirty="0"/>
              <a:t> (talent ontwikkeld?)</a:t>
            </a:r>
          </a:p>
          <a:p>
            <a:pPr>
              <a:buFontTx/>
              <a:buChar char="-"/>
            </a:pPr>
            <a:r>
              <a:rPr lang="nl-NL" sz="1400" i="1" dirty="0"/>
              <a:t>bij </a:t>
            </a:r>
            <a:r>
              <a:rPr lang="nl-NL" sz="1400" b="1" i="1" dirty="0"/>
              <a:t>organisaties </a:t>
            </a:r>
            <a:r>
              <a:rPr lang="nl-NL" sz="1400" i="1" dirty="0"/>
              <a:t>(antwoord op vraag gekregen?) </a:t>
            </a:r>
          </a:p>
          <a:p>
            <a:pPr>
              <a:buFontTx/>
              <a:buChar char="-"/>
            </a:pPr>
            <a:r>
              <a:rPr lang="nl-NL" sz="1400" i="1" dirty="0"/>
              <a:t>bij </a:t>
            </a:r>
            <a:r>
              <a:rPr lang="nl-NL" sz="1400" b="1" i="1" dirty="0"/>
              <a:t>de stad/wijk </a:t>
            </a:r>
            <a:r>
              <a:rPr lang="nl-NL" sz="1400" i="1" dirty="0"/>
              <a:t>(is die een beetje beter, mooier, leuker geworden?)” </a:t>
            </a:r>
          </a:p>
          <a:p>
            <a:pPr marL="0" indent="0">
              <a:buNone/>
            </a:pPr>
            <a:r>
              <a:rPr lang="nl-NL" sz="1400" dirty="0"/>
              <a:t>Gerben Helleman, trekker CDKM Delft </a:t>
            </a:r>
          </a:p>
          <a:p>
            <a:pPr marL="0" indent="0">
              <a:buNone/>
            </a:pPr>
            <a:br>
              <a:rPr lang="nl-NL" dirty="0"/>
            </a:br>
            <a:r>
              <a:rPr lang="nl-NL" sz="1400" i="1" dirty="0"/>
              <a:t>”Het begint met wanneer je vindt dat er impact is. Het liefst wil je impact voor de student, soms voor de studieontwikkeling, en soms voor de wijk”.</a:t>
            </a:r>
          </a:p>
          <a:p>
            <a:pPr marL="0" indent="0">
              <a:buNone/>
            </a:pPr>
            <a:r>
              <a:rPr lang="nl-NL" sz="1400" dirty="0"/>
              <a:t>Esther Haverkort, </a:t>
            </a:r>
            <a:r>
              <a:rPr lang="nl-NL" sz="1400" dirty="0" err="1"/>
              <a:t>HvA</a:t>
            </a:r>
            <a:r>
              <a:rPr lang="nl-NL" sz="1400" dirty="0"/>
              <a:t> en Hogeschool Leiden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52425" y="1143618"/>
            <a:ext cx="8229600" cy="571500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r>
              <a:rPr lang="en-US" dirty="0"/>
              <a:t> – Ronde door Nederland (2)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52425" y="1715119"/>
            <a:ext cx="8229600" cy="4478000"/>
          </a:xfrm>
        </p:spPr>
        <p:txBody>
          <a:bodyPr/>
          <a:lstStyle/>
          <a:p>
            <a:pPr marL="0" indent="0">
              <a:buNone/>
            </a:pPr>
            <a:r>
              <a:rPr lang="nl-NL" sz="1600" b="1" dirty="0"/>
              <a:t>Waarom impact meten?</a:t>
            </a:r>
          </a:p>
          <a:p>
            <a:pPr>
              <a:buFontTx/>
              <a:buChar char="-"/>
            </a:pPr>
            <a:r>
              <a:rPr lang="nl-NL" sz="1400" dirty="0"/>
              <a:t>Weten wat wel en niet werkt, en waar je op kan en wil sturen.</a:t>
            </a:r>
          </a:p>
          <a:p>
            <a:pPr>
              <a:buFontTx/>
              <a:buChar char="-"/>
            </a:pPr>
            <a:r>
              <a:rPr lang="nl-NL" sz="1400" dirty="0"/>
              <a:t>Welke randvoorwaarden nodig voor een rijke leeromgeving?</a:t>
            </a:r>
          </a:p>
          <a:p>
            <a:pPr>
              <a:buFontTx/>
              <a:buChar char="-"/>
            </a:pPr>
            <a:r>
              <a:rPr lang="nl-NL" sz="1400" dirty="0"/>
              <a:t>Welke randvoorwaarden nodig voor geslaagde projecten? </a:t>
            </a:r>
          </a:p>
          <a:p>
            <a:pPr>
              <a:buFontTx/>
              <a:buChar char="-"/>
            </a:pPr>
            <a:r>
              <a:rPr lang="nl-NL" sz="1400" dirty="0"/>
              <a:t>Welke elementen en condities hebben invloed? </a:t>
            </a:r>
          </a:p>
          <a:p>
            <a:pPr>
              <a:buFontTx/>
              <a:buChar char="-"/>
            </a:pPr>
            <a:r>
              <a:rPr lang="nl-NL" sz="1400" dirty="0"/>
              <a:t>Hoe kan onderwijs een motor zijn voor kenniscirculatie in de regio? </a:t>
            </a:r>
          </a:p>
          <a:p>
            <a:pPr>
              <a:buFontTx/>
              <a:buChar char="-"/>
            </a:pPr>
            <a:r>
              <a:rPr lang="nl-NL" sz="1400" dirty="0"/>
              <a:t>Wat is de toegevoegde waarde van studenteninzet? </a:t>
            </a:r>
          </a:p>
          <a:p>
            <a:pPr>
              <a:buFontTx/>
              <a:buChar char="-"/>
            </a:pPr>
            <a:r>
              <a:rPr lang="nl-NL" sz="1400" dirty="0"/>
              <a:t>Welke vorm werkt: voor het project, voor de maatschappelijke uitdaging, en voor de leeromgeving binnen (en buiten?) het onderwijs?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b="1" dirty="0"/>
              <a:t>Einddoelen </a:t>
            </a:r>
          </a:p>
          <a:p>
            <a:pPr marL="0" indent="0">
              <a:buNone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nl-NL" sz="1400" dirty="0">
                <a:ea typeface="Calibri" panose="020F0502020204030204" pitchFamily="34" charset="0"/>
                <a:cs typeface="Times New Roman" panose="02020603050405020304" pitchFamily="18" charset="0"/>
              </a:rPr>
              <a:t>Optimaliseren real life </a:t>
            </a:r>
            <a:r>
              <a:rPr lang="nl-N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experiences</a:t>
            </a:r>
            <a:r>
              <a:rPr lang="nl-NL" sz="1400" dirty="0">
                <a:ea typeface="Calibri" panose="020F0502020204030204" pitchFamily="34" charset="0"/>
                <a:cs typeface="Times New Roman" panose="02020603050405020304" pitchFamily="18" charset="0"/>
              </a:rPr>
              <a:t> in onderwijs:</a:t>
            </a:r>
            <a:r>
              <a:rPr lang="nl-NL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de stad als (rijke) leeromgeving</a:t>
            </a:r>
          </a:p>
          <a:p>
            <a:pPr marL="0" lvl="0" indent="0">
              <a:lnSpc>
                <a:spcPct val="125000"/>
              </a:lnSpc>
              <a:buNone/>
            </a:pPr>
            <a:r>
              <a:rPr lang="nl-NL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Inzicht in het resultaat (wat levert het op?)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5000"/>
              </a:lnSpc>
              <a:buNone/>
            </a:pPr>
            <a:r>
              <a:rPr lang="nl-NL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Inzicht in samenwerking rond maatschappelijke opgaven op lange termijn</a:t>
            </a:r>
          </a:p>
          <a:p>
            <a:pPr marL="0" lvl="0" indent="0">
              <a:lnSpc>
                <a:spcPct val="125000"/>
              </a:lnSpc>
              <a:buNone/>
            </a:pPr>
            <a:r>
              <a:rPr lang="nl-NL" sz="1400" dirty="0">
                <a:cs typeface="Times New Roman" panose="02020603050405020304" pitchFamily="18" charset="0"/>
              </a:rPr>
              <a:t>- Monitoring van doorwerking van projecten en daar positief aan bijdragen</a:t>
            </a:r>
            <a:endParaRPr lang="en-US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400" i="1" dirty="0"/>
          </a:p>
        </p:txBody>
      </p:sp>
    </p:spTree>
    <p:extLst>
      <p:ext uri="{BB962C8B-B14F-4D97-AF65-F5344CB8AC3E}">
        <p14:creationId xmlns:p14="http://schemas.microsoft.com/office/powerpoint/2010/main" val="248576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52425" y="1143618"/>
            <a:ext cx="8229600" cy="571500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r>
              <a:rPr lang="en-US" dirty="0"/>
              <a:t> – Ronde door Nederland (3)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52425" y="1799339"/>
            <a:ext cx="8229600" cy="4393779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/>
              <a:t>BOOT – Hogeschool van Amsterdam </a:t>
            </a:r>
          </a:p>
          <a:p>
            <a:pPr marL="0" indent="0">
              <a:buNone/>
            </a:pPr>
            <a:endParaRPr lang="nl-NL" sz="1600" b="1" i="1" dirty="0"/>
          </a:p>
          <a:p>
            <a:pPr marL="0" indent="0">
              <a:buNone/>
            </a:pPr>
            <a:r>
              <a:rPr lang="nl-NL" sz="1600" b="1" i="1" dirty="0"/>
              <a:t>“Impact centraal onderdeel van ‘t proces vanaf het begin” </a:t>
            </a:r>
          </a:p>
          <a:p>
            <a:pPr marL="0" indent="0">
              <a:buNone/>
            </a:pPr>
            <a:r>
              <a:rPr lang="nl-NL" sz="1600" dirty="0"/>
              <a:t>Vaak gezien als een “moetje”, als een reflectie aan het einde van de rit.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dirty="0"/>
              <a:t>Programma’s zo bouwen dat de impact (vaak via interactie met mensen in de stad) en de reflectie onderdeel zijn vanaf het begin af aan. </a:t>
            </a:r>
            <a:r>
              <a:rPr lang="nl-NL" sz="1600" dirty="0" err="1"/>
              <a:t>Dmv</a:t>
            </a:r>
            <a:r>
              <a:rPr lang="nl-NL" sz="1600" dirty="0"/>
              <a:t> logboeken en intervisie: </a:t>
            </a:r>
          </a:p>
          <a:p>
            <a:pPr lvl="1"/>
            <a:r>
              <a:rPr lang="nl-NL" sz="1600" dirty="0"/>
              <a:t>Hoe bezig? </a:t>
            </a:r>
          </a:p>
          <a:p>
            <a:pPr lvl="1"/>
            <a:r>
              <a:rPr lang="nl-NL" sz="1600" dirty="0"/>
              <a:t>Wat doet het met je? </a:t>
            </a:r>
          </a:p>
          <a:p>
            <a:pPr lvl="1"/>
            <a:r>
              <a:rPr lang="nl-NL" sz="1600" dirty="0"/>
              <a:t>Hoe tijdens het proces al impact genereren? </a:t>
            </a:r>
          </a:p>
          <a:p>
            <a:pPr lvl="1"/>
            <a:r>
              <a:rPr lang="nl-NL" sz="1600" dirty="0"/>
              <a:t>Hoe mensen betrekken die vaak niet bij processen worden betrokken? </a:t>
            </a:r>
          </a:p>
          <a:p>
            <a:pPr lvl="1"/>
            <a:endParaRPr lang="nl-NL" sz="1500" dirty="0"/>
          </a:p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60892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52425" y="1179713"/>
            <a:ext cx="8229600" cy="571500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r>
              <a:rPr lang="en-US" dirty="0"/>
              <a:t> – Ronde door Nederland (4)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52425" y="1835434"/>
            <a:ext cx="8229600" cy="4357684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/>
              <a:t>BOOT – Hogeschool van Amsterdam </a:t>
            </a:r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r>
              <a:rPr lang="nl-NL" sz="1600" b="1" i="1" dirty="0" err="1"/>
              <a:t>Vb</a:t>
            </a:r>
            <a:r>
              <a:rPr lang="nl-NL" sz="1600" b="1" i="1" dirty="0"/>
              <a:t> 1: groep studenten ¾ jaar geschaakt in een buurthuis </a:t>
            </a:r>
          </a:p>
          <a:p>
            <a:pPr marL="0" indent="0">
              <a:buNone/>
            </a:pPr>
            <a:r>
              <a:rPr lang="nl-NL" sz="1600" dirty="0"/>
              <a:t>Rustig, ongedwongen vanuit vertrouwelijke relatie informatie opgehaald die de gemeente nooit had kunnen ophalen </a:t>
            </a:r>
            <a:r>
              <a:rPr lang="nl-NL" sz="1600" dirty="0">
                <a:sym typeface="Wingdings" pitchFamily="2" charset="2"/>
              </a:rPr>
              <a:t> d</a:t>
            </a:r>
            <a:r>
              <a:rPr lang="nl-NL" sz="1600" dirty="0"/>
              <a:t>e manier van ophalen en impact begint al als je een onderzoek/project in start. 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b="1" i="1" dirty="0" err="1"/>
              <a:t>Vb</a:t>
            </a:r>
            <a:r>
              <a:rPr lang="nl-NL" sz="1600" b="1" i="1" dirty="0"/>
              <a:t> 2: betrekken van partners als Ikea en Albert Heijn </a:t>
            </a:r>
          </a:p>
          <a:p>
            <a:pPr marL="0" indent="0">
              <a:buNone/>
            </a:pPr>
            <a:r>
              <a:rPr lang="nl-NL" sz="1600" dirty="0"/>
              <a:t>Vanuit impact denken partijen betrekken die normaal gesproken niet bij een onderwerp horen: </a:t>
            </a:r>
          </a:p>
          <a:p>
            <a:pPr>
              <a:buFontTx/>
              <a:buChar char="-"/>
            </a:pPr>
            <a:r>
              <a:rPr lang="nl-NL" sz="1600" dirty="0"/>
              <a:t>Samenwerking met Ikea en AH rond het 08:00 koffiemoment waar dak- en thuislozen vaak komen. Interventies, evenementen voor doelgroep. </a:t>
            </a:r>
          </a:p>
          <a:p>
            <a:pPr>
              <a:buFontTx/>
              <a:buChar char="-"/>
            </a:pPr>
            <a:r>
              <a:rPr lang="nl-NL" sz="1600" dirty="0"/>
              <a:t>Deze organisaties dwingen om na te denken over eigen maatschappelijke functie. </a:t>
            </a:r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2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52425" y="1191744"/>
            <a:ext cx="8229600" cy="571500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r>
              <a:rPr lang="en-US" dirty="0"/>
              <a:t> – Ronde door Nederland (5)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52425" y="1847465"/>
            <a:ext cx="8229600" cy="4345653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/>
              <a:t>BOOT – Hogeschool van Amsterdam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b="1" i="1" dirty="0" err="1"/>
              <a:t>Vb</a:t>
            </a:r>
            <a:r>
              <a:rPr lang="nl-NL" sz="1600" b="1" i="1" dirty="0"/>
              <a:t> 3: CITO toets scores </a:t>
            </a:r>
          </a:p>
          <a:p>
            <a:pPr marL="0" indent="0">
              <a:buNone/>
            </a:pPr>
            <a:r>
              <a:rPr lang="nl-NL" sz="1600" dirty="0"/>
              <a:t>Zeg je na 4 jaar extra les zonder hogere CITO toets score dat het project heeft gefaald? </a:t>
            </a:r>
          </a:p>
          <a:p>
            <a:pPr>
              <a:buFontTx/>
              <a:buChar char="-"/>
            </a:pPr>
            <a:r>
              <a:rPr lang="nl-NL" sz="1600" dirty="0"/>
              <a:t>Door impactmetingen vanaf begin impact zichtbaar op leuk vinden school, afnemen onzekerheid ouders etc. Echte verrijking van studie.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b="1" dirty="0"/>
              <a:t>- </a:t>
            </a:r>
            <a:r>
              <a:rPr lang="nl-NL" sz="1600" dirty="0"/>
              <a:t>Neem vanaf begin impact meting mee in aanpak. </a:t>
            </a:r>
          </a:p>
          <a:p>
            <a:pPr>
              <a:buFontTx/>
              <a:buChar char="-"/>
            </a:pPr>
            <a:r>
              <a:rPr lang="nl-NL" sz="1600" dirty="0"/>
              <a:t>Bepaal gewenste meting aan het einde: kwantitatief of kwalitatief. </a:t>
            </a:r>
          </a:p>
          <a:p>
            <a:pPr>
              <a:buFontTx/>
              <a:buChar char="-"/>
            </a:pPr>
            <a:r>
              <a:rPr lang="nl-NL" sz="1600" dirty="0"/>
              <a:t>Onderschat de waarde van nieuwe kennis voor het onderwijs, en het een volgende keer anders doen, niet: cirkel zo weer rond. </a:t>
            </a:r>
          </a:p>
        </p:txBody>
      </p:sp>
    </p:spTree>
    <p:extLst>
      <p:ext uri="{BB962C8B-B14F-4D97-AF65-F5344CB8AC3E}">
        <p14:creationId xmlns:p14="http://schemas.microsoft.com/office/powerpoint/2010/main" val="74123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52425" y="1191744"/>
            <a:ext cx="8229600" cy="571500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r>
              <a:rPr lang="en-US" dirty="0"/>
              <a:t> – Ronde door Nederland (6)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52425" y="1847465"/>
            <a:ext cx="8229600" cy="4345653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/>
              <a:t>Hogeschool van Arnhem en Nijmegen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b="1" i="1" dirty="0" err="1"/>
              <a:t>Vb</a:t>
            </a:r>
            <a:r>
              <a:rPr lang="nl-NL" sz="1600" b="1" i="1" dirty="0"/>
              <a:t> 1: Onderzoek en Statistiek</a:t>
            </a:r>
          </a:p>
          <a:p>
            <a:pPr marL="0" indent="0">
              <a:buNone/>
            </a:pPr>
            <a:r>
              <a:rPr lang="nl-NL" sz="1600" dirty="0"/>
              <a:t>Nauwe samenwerking met afdeling Onderzoek en Statistiek van de gemeente Arnhem biedt veel inzicht: </a:t>
            </a:r>
          </a:p>
          <a:p>
            <a:pPr>
              <a:buFontTx/>
              <a:buChar char="-"/>
            </a:pPr>
            <a:r>
              <a:rPr lang="nl-NL" sz="1600" dirty="0"/>
              <a:t>Uit Stadsmonitor blijkt dat de sociale cohesie is toegenomen in de stadswijken waar </a:t>
            </a:r>
            <a:r>
              <a:rPr lang="nl-NL" sz="1600" dirty="0" err="1"/>
              <a:t>Spark</a:t>
            </a:r>
            <a:r>
              <a:rPr lang="nl-NL" sz="1600" dirty="0"/>
              <a:t> </a:t>
            </a:r>
            <a:r>
              <a:rPr lang="nl-NL" sz="1600" dirty="0" err="1"/>
              <a:t>Centres</a:t>
            </a:r>
            <a:r>
              <a:rPr lang="nl-NL" sz="1600" dirty="0"/>
              <a:t> van de HAN zitten. </a:t>
            </a:r>
          </a:p>
          <a:p>
            <a:pPr>
              <a:buFontTx/>
              <a:buChar char="-"/>
            </a:pPr>
            <a:r>
              <a:rPr lang="nl-NL" sz="1600" dirty="0"/>
              <a:t>Door monitoring te zien dat de stijging ontstaan is door de Labs en interventies die de studenten plegen. </a:t>
            </a:r>
          </a:p>
          <a:p>
            <a:pPr>
              <a:buFontTx/>
              <a:buChar char="-"/>
            </a:pPr>
            <a:r>
              <a:rPr lang="nl-NL" sz="1600" dirty="0"/>
              <a:t>Lokale inbedding noodzakelijk voor de impact.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2D0121-8C5A-D34C-AD73-C51EC0B9F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47" y="4735875"/>
            <a:ext cx="3838073" cy="198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9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52425" y="1191744"/>
            <a:ext cx="8229600" cy="571500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r>
              <a:rPr lang="en-US" dirty="0"/>
              <a:t> – Ronde door Nederland (7)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52425" y="1847465"/>
            <a:ext cx="8229600" cy="4345653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/>
              <a:t>Hogeschool van Arnhem en Nijmegen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b="1" i="1" dirty="0" err="1"/>
              <a:t>Vb</a:t>
            </a:r>
            <a:r>
              <a:rPr lang="nl-NL" sz="1600" b="1" i="1" dirty="0"/>
              <a:t> 2: </a:t>
            </a:r>
            <a:r>
              <a:rPr lang="nl-NL" sz="1600" b="1" i="1" dirty="0" err="1"/>
              <a:t>Leeropbrengstenformulier</a:t>
            </a:r>
            <a:r>
              <a:rPr lang="nl-NL" sz="1600" b="1" i="1" dirty="0"/>
              <a:t> Interprofessioneel Praktijkleren</a:t>
            </a:r>
          </a:p>
          <a:p>
            <a:pPr marL="0" indent="0">
              <a:buNone/>
            </a:pPr>
            <a:endParaRPr lang="nl-NL" sz="1800" b="1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4903D34-9FB9-2149-9E9F-78FEF4C93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3019112"/>
            <a:ext cx="4797091" cy="32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52425" y="1215807"/>
            <a:ext cx="8229600" cy="571500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Meten</a:t>
            </a:r>
            <a:r>
              <a:rPr lang="en-US" dirty="0"/>
              <a:t> – Ronde door Nederland (7)</a:t>
            </a: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12E4827B-C369-BD4F-AAC1-7535C0F30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7522"/>
            <a:ext cx="8542420" cy="5048882"/>
          </a:xfrm>
        </p:spPr>
      </p:pic>
    </p:spTree>
    <p:extLst>
      <p:ext uri="{BB962C8B-B14F-4D97-AF65-F5344CB8AC3E}">
        <p14:creationId xmlns:p14="http://schemas.microsoft.com/office/powerpoint/2010/main" val="990254219"/>
      </p:ext>
    </p:extLst>
  </p:cSld>
  <p:clrMapOvr>
    <a:masterClrMapping/>
  </p:clrMapOvr>
</p:sld>
</file>

<file path=ppt/theme/theme1.xml><?xml version="1.0" encoding="utf-8"?>
<a:theme xmlns:a="http://schemas.openxmlformats.org/drawingml/2006/main" name="3_DocGen_Presentatie_BZK[2]">
  <a:themeElements>
    <a:clrScheme name="BZK_3_Rood">
      <a:dk1>
        <a:srgbClr val="000000"/>
      </a:dk1>
      <a:lt1>
        <a:srgbClr val="FFFFFF"/>
      </a:lt1>
      <a:dk2>
        <a:srgbClr val="01689B"/>
      </a:dk2>
      <a:lt2>
        <a:srgbClr val="D52B1E"/>
      </a:lt2>
      <a:accent1>
        <a:srgbClr val="007BC7"/>
      </a:accent1>
      <a:accent2>
        <a:srgbClr val="E17000"/>
      </a:accent2>
      <a:accent3>
        <a:srgbClr val="39870C"/>
      </a:accent3>
      <a:accent4>
        <a:srgbClr val="F092CD"/>
      </a:accent4>
      <a:accent5>
        <a:srgbClr val="42145F"/>
      </a:accent5>
      <a:accent6>
        <a:srgbClr val="275937"/>
      </a:accent6>
      <a:hlink>
        <a:srgbClr val="BFBFBF"/>
      </a:hlink>
      <a:folHlink>
        <a:srgbClr val="BFBFBF"/>
      </a:folHlink>
    </a:clrScheme>
    <a:fontScheme name="BZK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ZKMaster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ZKMaster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KMaste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KMaster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ZKMaster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5158</TotalTime>
  <Words>1469</Words>
  <Application>Microsoft Macintosh PowerPoint</Application>
  <PresentationFormat>Diavoorstelling (4:3)</PresentationFormat>
  <Paragraphs>174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Times New Roman</vt:lpstr>
      <vt:lpstr>Verdana</vt:lpstr>
      <vt:lpstr>Wingdings</vt:lpstr>
      <vt:lpstr>3_DocGen_Presentatie_BZK[2]</vt:lpstr>
      <vt:lpstr>Impact Meten </vt:lpstr>
      <vt:lpstr>Impact Meten – Ronde door Nederland (1)</vt:lpstr>
      <vt:lpstr>Impact Meten – Ronde door Nederland (2)</vt:lpstr>
      <vt:lpstr>Impact Meten – Ronde door Nederland (3)</vt:lpstr>
      <vt:lpstr>Impact Meten – Ronde door Nederland (4)</vt:lpstr>
      <vt:lpstr>Impact Meten – Ronde door Nederland (5)</vt:lpstr>
      <vt:lpstr>Impact Meten – Ronde door Nederland (6)</vt:lpstr>
      <vt:lpstr>Impact Meten – Ronde door Nederland (7)</vt:lpstr>
      <vt:lpstr>Impact Meten – Ronde door Nederland (7)</vt:lpstr>
      <vt:lpstr>Impact Meten – Ronde door Nederland (8)</vt:lpstr>
      <vt:lpstr>Impact Meten – Ronde door Nederland (9)</vt:lpstr>
      <vt:lpstr>Impact Meten – Ronde door Nederland(10)</vt:lpstr>
      <vt:lpstr>Impact Meten – Ronde door Nederland(11)</vt:lpstr>
      <vt:lpstr>PowerPoint-presentatie</vt:lpstr>
      <vt:lpstr>Impact Meten – Ronde door Nederland(12)</vt:lpstr>
      <vt:lpstr>Impact Meten – Ronde door Nederland(13)</vt:lpstr>
      <vt:lpstr>Impact Meten – Ronde door Nederland(14)</vt:lpstr>
      <vt:lpstr>Impact Meten</vt:lpstr>
    </vt:vector>
  </TitlesOfParts>
  <Company>Rijksoverheid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zxdv\xd</dc:title>
  <dc:creator>Sparnaaij</dc:creator>
  <cp:lastModifiedBy>Rowin Appelman</cp:lastModifiedBy>
  <cp:revision>118</cp:revision>
  <dcterms:created xsi:type="dcterms:W3CDTF">2015-02-06T11:17:13Z</dcterms:created>
  <dcterms:modified xsi:type="dcterms:W3CDTF">2021-03-12T13:26:22Z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gensjabloon">
    <vt:lpwstr>DocGen_Presentatie BZK_nl_NL</vt:lpwstr>
  </property>
  <property fmtid="{D5CDD505-2E9C-101B-9397-08002B2CF9AE}" pid="3" name="Betreft">
    <vt:lpwstr>zxdv\xd</vt:lpwstr>
  </property>
</Properties>
</file>